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77" r:id="rId5"/>
    <p:sldId id="266" r:id="rId6"/>
    <p:sldId id="278" r:id="rId7"/>
    <p:sldId id="279" r:id="rId8"/>
    <p:sldId id="269" r:id="rId9"/>
    <p:sldId id="274" r:id="rId10"/>
    <p:sldId id="276" r:id="rId11"/>
    <p:sldId id="273" r:id="rId12"/>
    <p:sldId id="270" r:id="rId13"/>
    <p:sldId id="275" r:id="rId14"/>
    <p:sldId id="27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</p:showPr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>
        <p:scale>
          <a:sx n="40" d="100"/>
          <a:sy n="40" d="100"/>
        </p:scale>
        <p:origin x="-2530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DD80B-BCA1-4B1D-94ED-82EFC2C4323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36FC32-D949-4EE7-A780-DDA81A868DE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ED996-DD0B-4E4C-87F8-5E0707D3B08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C5D96-761D-44DE-954D-72EF2E447679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B58D47-6BBB-4CF3-B23C-E7984220AC3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7C93D-11C0-47D8-9261-F6FDA4B69354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7FBDD-8CD6-4A9B-B705-BCCF7DFB5ED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B2D07B-C281-46DC-957D-D8BEBDC5994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13B4E-BEA3-4FF4-AA06-102D7134FA7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C3EBB7-4F44-4EC2-B4E7-1CD17E6B43C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8C8A50-6109-41D5-AB0A-07E4268A232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48D3B9A-639B-4627-8B07-8AAD125C95A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2000250" y="714375"/>
            <a:ext cx="55102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600" b="1"/>
              <a:t>PARADOSSI DI ZENONE</a:t>
            </a:r>
            <a:endParaRPr lang="en-GB" sz="3600" b="1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447800" y="1828800"/>
            <a:ext cx="6477000" cy="45243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en-GB" sz="3600" b="1" dirty="0" err="1">
                <a:latin typeface="Calibri" pitchFamily="34" charset="0"/>
                <a:cs typeface="Calibri" pitchFamily="34" charset="0"/>
              </a:rPr>
              <a:t>Zenone</a:t>
            </a:r>
            <a:r>
              <a:rPr lang="en-GB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b="1" dirty="0" err="1">
                <a:latin typeface="Calibri" pitchFamily="34" charset="0"/>
                <a:cs typeface="Calibri" pitchFamily="34" charset="0"/>
              </a:rPr>
              <a:t>di</a:t>
            </a:r>
            <a:r>
              <a:rPr lang="en-GB" sz="3600" b="1" dirty="0">
                <a:latin typeface="Calibri" pitchFamily="34" charset="0"/>
                <a:cs typeface="Calibri" pitchFamily="34" charset="0"/>
              </a:rPr>
              <a:t> Elea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è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discepolo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e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amico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di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Parmenide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algn="just">
              <a:defRPr/>
            </a:pPr>
            <a:r>
              <a:rPr lang="en-GB" sz="3600" dirty="0">
                <a:latin typeface="Calibri" pitchFamily="34" charset="0"/>
                <a:cs typeface="Calibri" pitchFamily="34" charset="0"/>
              </a:rPr>
              <a:t>Per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sostenere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le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idee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del maestro (</a:t>
            </a:r>
            <a:r>
              <a:rPr lang="en-GB" sz="3600" u="sng" dirty="0">
                <a:latin typeface="Calibri" pitchFamily="34" charset="0"/>
                <a:cs typeface="Calibri" pitchFamily="34" charset="0"/>
              </a:rPr>
              <a:t>la </a:t>
            </a:r>
            <a:r>
              <a:rPr lang="en-GB" sz="3600" u="sng" dirty="0" err="1">
                <a:latin typeface="Calibri" pitchFamily="34" charset="0"/>
                <a:cs typeface="Calibri" pitchFamily="34" charset="0"/>
              </a:rPr>
              <a:t>realtà</a:t>
            </a:r>
            <a:r>
              <a:rPr lang="en-GB" sz="3600" u="sng" dirty="0">
                <a:latin typeface="Calibri" pitchFamily="34" charset="0"/>
                <a:cs typeface="Calibri" pitchFamily="34" charset="0"/>
              </a:rPr>
              <a:t> è </a:t>
            </a:r>
            <a:r>
              <a:rPr lang="en-GB" sz="3600" u="sng" dirty="0" err="1">
                <a:latin typeface="Calibri" pitchFamily="34" charset="0"/>
                <a:cs typeface="Calibri" pitchFamily="34" charset="0"/>
              </a:rPr>
              <a:t>costituita</a:t>
            </a:r>
            <a:r>
              <a:rPr lang="en-GB" sz="36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u="sng" dirty="0" err="1">
                <a:latin typeface="Calibri" pitchFamily="34" charset="0"/>
                <a:cs typeface="Calibri" pitchFamily="34" charset="0"/>
              </a:rPr>
              <a:t>da</a:t>
            </a:r>
            <a:r>
              <a:rPr lang="en-GB" sz="3600" u="sng" dirty="0">
                <a:latin typeface="Calibri" pitchFamily="34" charset="0"/>
                <a:cs typeface="Calibri" pitchFamily="34" charset="0"/>
              </a:rPr>
              <a:t> un </a:t>
            </a:r>
            <a:r>
              <a:rPr lang="en-GB" sz="3600" u="sng" dirty="0" err="1">
                <a:latin typeface="Calibri" pitchFamily="34" charset="0"/>
                <a:cs typeface="Calibri" pitchFamily="34" charset="0"/>
              </a:rPr>
              <a:t>Essere</a:t>
            </a:r>
            <a:r>
              <a:rPr lang="en-GB" sz="36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u="sng" dirty="0" err="1">
                <a:latin typeface="Calibri" pitchFamily="34" charset="0"/>
                <a:cs typeface="Calibri" pitchFamily="34" charset="0"/>
              </a:rPr>
              <a:t>unico</a:t>
            </a:r>
            <a:r>
              <a:rPr lang="en-GB" sz="3600" u="sng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sz="3600" u="sng" dirty="0" err="1">
                <a:latin typeface="Calibri" pitchFamily="34" charset="0"/>
                <a:cs typeface="Calibri" pitchFamily="34" charset="0"/>
              </a:rPr>
              <a:t>immutabile</a:t>
            </a:r>
            <a:r>
              <a:rPr lang="en-GB" sz="3600" u="sng" dirty="0">
                <a:latin typeface="Calibri" pitchFamily="34" charset="0"/>
                <a:cs typeface="Calibri" pitchFamily="34" charset="0"/>
              </a:rPr>
              <a:t>, </a:t>
            </a:r>
            <a:r>
              <a:rPr lang="en-GB" sz="3600" u="sng" dirty="0" err="1">
                <a:latin typeface="Calibri" pitchFamily="34" charset="0"/>
                <a:cs typeface="Calibri" pitchFamily="34" charset="0"/>
              </a:rPr>
              <a:t>immobiile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) propose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alcuni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paradossi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dirty="0" err="1">
                <a:latin typeface="Calibri" pitchFamily="34" charset="0"/>
                <a:cs typeface="Calibri" pitchFamily="34" charset="0"/>
              </a:rPr>
              <a:t>che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b="1" dirty="0" err="1">
                <a:latin typeface="Calibri" pitchFamily="34" charset="0"/>
                <a:cs typeface="Calibri" pitchFamily="34" charset="0"/>
              </a:rPr>
              <a:t>dimostrano</a:t>
            </a:r>
            <a:r>
              <a:rPr lang="en-GB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b="1" dirty="0" err="1">
                <a:latin typeface="Calibri" pitchFamily="34" charset="0"/>
                <a:cs typeface="Calibri" pitchFamily="34" charset="0"/>
              </a:rPr>
              <a:t>l'impossibilità</a:t>
            </a:r>
            <a:r>
              <a:rPr lang="en-GB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b="1" dirty="0" err="1">
                <a:latin typeface="Calibri" pitchFamily="34" charset="0"/>
                <a:cs typeface="Calibri" pitchFamily="34" charset="0"/>
              </a:rPr>
              <a:t>della</a:t>
            </a:r>
            <a:r>
              <a:rPr lang="en-GB" sz="3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GB" sz="3600" b="1" dirty="0" err="1">
                <a:latin typeface="Calibri" pitchFamily="34" charset="0"/>
                <a:cs typeface="Calibri" pitchFamily="34" charset="0"/>
              </a:rPr>
              <a:t>molteplicità</a:t>
            </a:r>
            <a:r>
              <a:rPr lang="en-GB" sz="3600" b="1" dirty="0">
                <a:latin typeface="Calibri" pitchFamily="34" charset="0"/>
                <a:cs typeface="Calibri" pitchFamily="34" charset="0"/>
              </a:rPr>
              <a:t> e del </a:t>
            </a:r>
            <a:r>
              <a:rPr lang="en-GB" sz="3600" b="1" dirty="0" err="1">
                <a:latin typeface="Calibri" pitchFamily="34" charset="0"/>
                <a:cs typeface="Calibri" pitchFamily="34" charset="0"/>
              </a:rPr>
              <a:t>movimento</a:t>
            </a:r>
            <a:r>
              <a:rPr lang="en-GB" sz="3600" dirty="0">
                <a:latin typeface="Calibri" pitchFamily="34" charset="0"/>
                <a:cs typeface="Calibri" pitchFamily="34" charset="0"/>
              </a:rPr>
              <a:t>.</a:t>
            </a:r>
            <a:endParaRPr lang="it-IT" sz="36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052" name="Picture 4" descr="E:\donatelli\Zeno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214313"/>
            <a:ext cx="1131887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 descr="Visualizza immagine di origine"/>
          <p:cNvPicPr>
            <a:picLocks noChangeAspect="1" noChangeArrowheads="1"/>
          </p:cNvPicPr>
          <p:nvPr/>
        </p:nvPicPr>
        <p:blipFill>
          <a:blip r:embed="rId3" cstate="print"/>
          <a:srcRect b="32735"/>
          <a:stretch>
            <a:fillRect/>
          </a:stretch>
        </p:blipFill>
        <p:spPr bwMode="auto">
          <a:xfrm>
            <a:off x="7429520" y="214290"/>
            <a:ext cx="1571625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ttangolo 1"/>
          <p:cNvSpPr>
            <a:spLocks noChangeArrowheads="1"/>
          </p:cNvSpPr>
          <p:nvPr/>
        </p:nvSpPr>
        <p:spPr bwMode="auto">
          <a:xfrm>
            <a:off x="571500" y="1071563"/>
            <a:ext cx="8072438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3200" b="1">
                <a:latin typeface="Calibri" pitchFamily="34" charset="0"/>
                <a:cs typeface="Calibri" pitchFamily="34" charset="0"/>
              </a:rPr>
              <a:t>PARADOSSO DEL MENTITORE </a:t>
            </a:r>
          </a:p>
          <a:p>
            <a:pPr algn="ctr"/>
            <a:r>
              <a:rPr lang="it-IT" sz="2000" i="1">
                <a:latin typeface="Calibri" pitchFamily="34" charset="0"/>
                <a:cs typeface="Calibri" pitchFamily="34" charset="0"/>
              </a:rPr>
              <a:t>di Eubulide di Mileto (IV secolo a.C.) </a:t>
            </a:r>
          </a:p>
          <a:p>
            <a:endParaRPr lang="it-IT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it-IT" sz="3200">
                <a:latin typeface="Calibri" pitchFamily="34" charset="0"/>
                <a:cs typeface="Calibri" pitchFamily="34" charset="0"/>
              </a:rPr>
              <a:t>Pensiamo all’affermazione </a:t>
            </a:r>
          </a:p>
          <a:p>
            <a:pPr algn="ctr"/>
            <a:r>
              <a:rPr lang="it-IT" sz="3200">
                <a:latin typeface="Calibri" pitchFamily="34" charset="0"/>
                <a:cs typeface="Calibri" pitchFamily="34" charset="0"/>
              </a:rPr>
              <a:t>“</a:t>
            </a:r>
            <a:r>
              <a:rPr lang="it-IT" sz="3200" b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IO STO MENTENDO</a:t>
            </a:r>
            <a:r>
              <a:rPr lang="it-IT" sz="3200">
                <a:latin typeface="Calibri" pitchFamily="34" charset="0"/>
                <a:cs typeface="Calibri" pitchFamily="34" charset="0"/>
              </a:rPr>
              <a:t>”. </a:t>
            </a:r>
          </a:p>
          <a:p>
            <a:endParaRPr lang="it-IT" sz="3200">
              <a:latin typeface="Calibri" pitchFamily="34" charset="0"/>
              <a:cs typeface="Calibri" pitchFamily="34" charset="0"/>
            </a:endParaRPr>
          </a:p>
          <a:p>
            <a:r>
              <a:rPr lang="it-IT" sz="3200">
                <a:latin typeface="Calibri" pitchFamily="34" charset="0"/>
                <a:cs typeface="Calibri" pitchFamily="34" charset="0"/>
              </a:rPr>
              <a:t>Se la frase fosse vera… la frase sarebbe falsa!</a:t>
            </a:r>
          </a:p>
          <a:p>
            <a:r>
              <a:rPr lang="it-IT" sz="3200">
                <a:latin typeface="Calibri" pitchFamily="34" charset="0"/>
                <a:cs typeface="Calibri" pitchFamily="34" charset="0"/>
              </a:rPr>
              <a:t>Se la considerassimo falsa… risulterebbe vera!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tangolo 1"/>
          <p:cNvSpPr>
            <a:spLocks noChangeArrowheads="1"/>
          </p:cNvSpPr>
          <p:nvPr/>
        </p:nvSpPr>
        <p:spPr bwMode="auto">
          <a:xfrm>
            <a:off x="428625" y="357188"/>
            <a:ext cx="8429625" cy="483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b="1">
                <a:latin typeface="Calibri" pitchFamily="34" charset="0"/>
                <a:cs typeface="Calibri" pitchFamily="34" charset="0"/>
              </a:rPr>
              <a:t>PARADOSSO DEL BARBIERE </a:t>
            </a:r>
            <a:r>
              <a:rPr lang="it-IT" sz="2800">
                <a:latin typeface="Calibri" pitchFamily="34" charset="0"/>
                <a:cs typeface="Calibri" pitchFamily="34" charset="0"/>
              </a:rPr>
              <a:t>(Bertrand Russell) </a:t>
            </a:r>
          </a:p>
          <a:p>
            <a:pPr algn="just"/>
            <a:endParaRPr lang="it-IT" sz="280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it-IT" sz="2800">
                <a:latin typeface="Calibri" pitchFamily="34" charset="0"/>
                <a:cs typeface="Calibri" pitchFamily="34" charset="0"/>
              </a:rPr>
              <a:t>In un villaggio c’è un unico barbiere, ben sbarbato, e sull’insegna del suo negozio vi è scritto: </a:t>
            </a:r>
            <a:r>
              <a:rPr lang="it-IT" sz="2800" b="1">
                <a:latin typeface="Calibri" pitchFamily="34" charset="0"/>
                <a:cs typeface="Calibri" pitchFamily="34" charset="0"/>
              </a:rPr>
              <a:t>“IO RADO TUTTI COLORO CHE NON SI RADONO DA SOLI”. MA CHI RADE IL BARBIERE? </a:t>
            </a:r>
          </a:p>
          <a:p>
            <a:pPr algn="just"/>
            <a:r>
              <a:rPr lang="it-IT" sz="2800">
                <a:latin typeface="Calibri" pitchFamily="34" charset="0"/>
                <a:cs typeface="Calibri" pitchFamily="34" charset="0"/>
              </a:rPr>
              <a:t>Si rade da solo? Così violiamo una premessa: il barbiere rasandosi, non raderebbe esclusivamente coloro che non si radono da soli. </a:t>
            </a:r>
          </a:p>
          <a:p>
            <a:pPr algn="just"/>
            <a:r>
              <a:rPr lang="it-IT" sz="2800">
                <a:latin typeface="Calibri" pitchFamily="34" charset="0"/>
                <a:cs typeface="Calibri" pitchFamily="34" charset="0"/>
              </a:rPr>
              <a:t>Viene rasato da qualcun altro? In questo caso non raderebbe tutti coloro che non si radono da soli.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28625" y="1643063"/>
            <a:ext cx="8405813" cy="3048000"/>
          </a:xfrm>
        </p:spPr>
        <p:txBody>
          <a:bodyPr/>
          <a:lstStyle/>
          <a:p>
            <a:pPr algn="l" eaLnBrk="1" hangingPunct="1"/>
            <a:r>
              <a:rPr lang="it-IT" sz="240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2400" smtClean="0">
                <a:latin typeface="Calibri" pitchFamily="34" charset="0"/>
                <a:cs typeface="Calibri" pitchFamily="34" charset="0"/>
              </a:rPr>
            </a:br>
            <a:r>
              <a:rPr lang="en-GB" sz="2400" smtClean="0">
                <a:latin typeface="Calibri" pitchFamily="34" charset="0"/>
                <a:cs typeface="Calibri" pitchFamily="34" charset="0"/>
              </a:rPr>
              <a:t/>
            </a:r>
            <a:br>
              <a:rPr lang="en-GB" sz="2400" smtClean="0">
                <a:latin typeface="Calibri" pitchFamily="34" charset="0"/>
                <a:cs typeface="Calibri" pitchFamily="34" charset="0"/>
              </a:rPr>
            </a:br>
            <a:r>
              <a:rPr lang="it-IT" sz="3200" smtClean="0">
                <a:latin typeface="Calibri" pitchFamily="34" charset="0"/>
                <a:cs typeface="Calibri" pitchFamily="34" charset="0"/>
              </a:rPr>
              <a:t>Un</a:t>
            </a:r>
            <a:r>
              <a:rPr lang="en-GB" sz="3200" smtClean="0">
                <a:latin typeface="Calibri" pitchFamily="34" charset="0"/>
                <a:cs typeface="Calibri" pitchFamily="34" charset="0"/>
              </a:rPr>
              <a:t> coccodrillo cattura un bambino per mangiarlo e dice alla sua mamma: </a:t>
            </a:r>
            <a:r>
              <a:rPr lang="en-GB" sz="3200" b="1" smtClean="0">
                <a:latin typeface="Calibri" pitchFamily="34" charset="0"/>
                <a:cs typeface="Calibri" pitchFamily="34" charset="0"/>
              </a:rPr>
              <a:t>“se indovini ciò che voglio fare a tuo figlio, te lo ridarò; </a:t>
            </a:r>
            <a:r>
              <a:rPr lang="it-IT" sz="3200" b="1" smtClean="0">
                <a:latin typeface="Calibri" pitchFamily="34" charset="0"/>
                <a:cs typeface="Calibri" pitchFamily="34" charset="0"/>
              </a:rPr>
              <a:t> se sbagli, non lo rivedrai più”.</a:t>
            </a:r>
            <a:r>
              <a:rPr lang="it-IT" sz="320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3200" smtClean="0">
                <a:latin typeface="Calibri" pitchFamily="34" charset="0"/>
                <a:cs typeface="Calibri" pitchFamily="34" charset="0"/>
              </a:rPr>
            </a:br>
            <a:r>
              <a:rPr lang="it-IT" sz="320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3200" smtClean="0">
                <a:latin typeface="Calibri" pitchFamily="34" charset="0"/>
                <a:cs typeface="Calibri" pitchFamily="34" charset="0"/>
              </a:rPr>
            </a:br>
            <a:r>
              <a:rPr lang="it-IT" sz="3200" smtClean="0">
                <a:latin typeface="Calibri" pitchFamily="34" charset="0"/>
                <a:cs typeface="Calibri" pitchFamily="34" charset="0"/>
              </a:rPr>
              <a:t>La donna risponde: </a:t>
            </a:r>
            <a:br>
              <a:rPr lang="it-IT" sz="3200" smtClean="0">
                <a:latin typeface="Calibri" pitchFamily="34" charset="0"/>
                <a:cs typeface="Calibri" pitchFamily="34" charset="0"/>
              </a:rPr>
            </a:br>
            <a:r>
              <a:rPr lang="it-IT" sz="3200" b="1" smtClean="0">
                <a:latin typeface="Calibri" pitchFamily="34" charset="0"/>
                <a:cs typeface="Calibri" pitchFamily="34" charset="0"/>
              </a:rPr>
              <a:t>“ Tu hai intenzione di mangiare mio figlio”</a:t>
            </a:r>
            <a:r>
              <a:rPr lang="it-IT" sz="3200" smtClean="0">
                <a:latin typeface="Calibri" pitchFamily="34" charset="0"/>
                <a:cs typeface="Calibri" pitchFamily="34" charset="0"/>
              </a:rPr>
              <a:t/>
            </a:r>
            <a:br>
              <a:rPr lang="it-IT" sz="3200" smtClean="0">
                <a:latin typeface="Calibri" pitchFamily="34" charset="0"/>
                <a:cs typeface="Calibri" pitchFamily="34" charset="0"/>
              </a:rPr>
            </a:br>
            <a:r>
              <a:rPr lang="en-GB" sz="3200" smtClean="0">
                <a:latin typeface="Calibri" pitchFamily="34" charset="0"/>
                <a:cs typeface="Calibri" pitchFamily="34" charset="0"/>
              </a:rPr>
              <a:t>Cosa può fare il coccodrillo?</a:t>
            </a:r>
          </a:p>
        </p:txBody>
      </p:sp>
      <p:sp>
        <p:nvSpPr>
          <p:cNvPr id="13315" name="Rettangolo 5"/>
          <p:cNvSpPr>
            <a:spLocks noChangeArrowheads="1"/>
          </p:cNvSpPr>
          <p:nvPr/>
        </p:nvSpPr>
        <p:spPr bwMode="auto">
          <a:xfrm>
            <a:off x="1857375" y="357188"/>
            <a:ext cx="59134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 b="1">
                <a:latin typeface="Calibri" pitchFamily="34" charset="0"/>
                <a:cs typeface="Calibri" pitchFamily="34" charset="0"/>
              </a:rPr>
              <a:t>IL PARADOSSO DEL COCCODRILLO</a:t>
            </a:r>
            <a:endParaRPr lang="it-IT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ttangolo 1"/>
          <p:cNvSpPr>
            <a:spLocks noChangeArrowheads="1"/>
          </p:cNvSpPr>
          <p:nvPr/>
        </p:nvSpPr>
        <p:spPr bwMode="auto">
          <a:xfrm>
            <a:off x="785813" y="1214438"/>
            <a:ext cx="7500937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>
                <a:latin typeface="Calibri" pitchFamily="34" charset="0"/>
                <a:cs typeface="Calibri" pitchFamily="34" charset="0"/>
              </a:rPr>
              <a:t>Se il coccodrillo mangia il bambino, non dovrebbe mangiarlo per ridarlo alla madre.</a:t>
            </a:r>
          </a:p>
          <a:p>
            <a:endParaRPr lang="it-IT" sz="3200">
              <a:latin typeface="Calibri" pitchFamily="34" charset="0"/>
              <a:cs typeface="Calibri" pitchFamily="34" charset="0"/>
            </a:endParaRPr>
          </a:p>
          <a:p>
            <a:endParaRPr lang="it-IT" sz="3200">
              <a:latin typeface="Calibri" pitchFamily="34" charset="0"/>
              <a:cs typeface="Calibri" pitchFamily="34" charset="0"/>
            </a:endParaRPr>
          </a:p>
          <a:p>
            <a:r>
              <a:rPr lang="it-IT" sz="3200">
                <a:latin typeface="Calibri" pitchFamily="34" charset="0"/>
                <a:cs typeface="Calibri" pitchFamily="34" charset="0"/>
              </a:rPr>
              <a:t>Se non mangia il bambino per lasciarlo libero, dovrebbe mangiarlo.</a:t>
            </a:r>
          </a:p>
        </p:txBody>
      </p:sp>
      <p:pic>
        <p:nvPicPr>
          <p:cNvPr id="14339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13" y="3857625"/>
            <a:ext cx="304482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28625" y="857250"/>
            <a:ext cx="8364538" cy="34163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3200" b="1" dirty="0">
                <a:latin typeface="TimesNewRomanPSMT" charset="0"/>
              </a:rPr>
              <a:t>IL PARADOSSO DEL FRONTE RETRO</a:t>
            </a:r>
          </a:p>
          <a:p>
            <a:pPr algn="ctr">
              <a:defRPr/>
            </a:pPr>
            <a:endParaRPr lang="it-IT" b="1" dirty="0">
              <a:latin typeface="TimesNewRomanPSMT" charset="0"/>
            </a:endParaRPr>
          </a:p>
          <a:p>
            <a:pPr algn="ctr">
              <a:defRPr/>
            </a:pPr>
            <a:endParaRPr lang="it-IT" b="1" dirty="0">
              <a:latin typeface="TimesNewRomanPSMT" charset="0"/>
            </a:endParaRPr>
          </a:p>
          <a:p>
            <a:pPr>
              <a:defRPr/>
            </a:pPr>
            <a:r>
              <a:rPr lang="en-GB" sz="2800" dirty="0" err="1">
                <a:latin typeface="TimesNewRomanPSMT" charset="0"/>
              </a:rPr>
              <a:t>Nel</a:t>
            </a:r>
            <a:r>
              <a:rPr lang="en-GB" sz="2800" dirty="0">
                <a:latin typeface="TimesNewRomanPSMT" charset="0"/>
              </a:rPr>
              <a:t> 1913 </a:t>
            </a:r>
            <a:r>
              <a:rPr lang="en-GB" sz="2800" dirty="0" err="1">
                <a:latin typeface="TimesNewRomanPSMT" charset="0"/>
              </a:rPr>
              <a:t>il</a:t>
            </a:r>
            <a:r>
              <a:rPr lang="en-GB" sz="2800" dirty="0">
                <a:latin typeface="TimesNewRomanPSMT" charset="0"/>
              </a:rPr>
              <a:t> </a:t>
            </a:r>
            <a:r>
              <a:rPr lang="en-GB" sz="2800" dirty="0" err="1">
                <a:latin typeface="TimesNewRomanPSMT" charset="0"/>
              </a:rPr>
              <a:t>matematico</a:t>
            </a:r>
            <a:r>
              <a:rPr lang="en-GB" sz="2800" dirty="0">
                <a:latin typeface="TimesNewRomanPSMT" charset="0"/>
              </a:rPr>
              <a:t> </a:t>
            </a:r>
            <a:r>
              <a:rPr lang="en-GB" sz="2800" dirty="0" err="1">
                <a:latin typeface="TimesNewRomanPSMT" charset="0"/>
              </a:rPr>
              <a:t>francese</a:t>
            </a:r>
            <a:r>
              <a:rPr lang="en-GB" sz="2800" dirty="0">
                <a:latin typeface="TimesNewRomanPSMT" charset="0"/>
              </a:rPr>
              <a:t> P. E. B. </a:t>
            </a:r>
            <a:r>
              <a:rPr lang="en-GB" sz="2800" dirty="0" err="1">
                <a:latin typeface="TimesNewRomanPSMT" charset="0"/>
              </a:rPr>
              <a:t>Jourdain</a:t>
            </a:r>
            <a:r>
              <a:rPr lang="en-GB" sz="2800" dirty="0">
                <a:latin typeface="TimesNewRomanPSMT" charset="0"/>
              </a:rPr>
              <a:t> </a:t>
            </a:r>
            <a:r>
              <a:rPr lang="en-GB" sz="2800" dirty="0" err="1">
                <a:latin typeface="TimesNewRomanPSMT" charset="0"/>
              </a:rPr>
              <a:t>presentò</a:t>
            </a:r>
            <a:r>
              <a:rPr lang="en-GB" sz="2800" dirty="0">
                <a:latin typeface="TimesNewRomanPSMT" charset="0"/>
              </a:rPr>
              <a:t> </a:t>
            </a:r>
            <a:r>
              <a:rPr lang="en-GB" sz="2800" dirty="0" err="1">
                <a:latin typeface="TimesNewRomanPSMT" charset="0"/>
              </a:rPr>
              <a:t>il</a:t>
            </a:r>
            <a:r>
              <a:rPr lang="en-GB" sz="2800" dirty="0">
                <a:latin typeface="TimesNewRomanPSMT" charset="0"/>
              </a:rPr>
              <a:t> </a:t>
            </a:r>
            <a:r>
              <a:rPr lang="en-GB" sz="2800" dirty="0" err="1">
                <a:latin typeface="TimesNewRomanPSMT" charset="0"/>
              </a:rPr>
              <a:t>seguente</a:t>
            </a:r>
            <a:r>
              <a:rPr lang="en-GB" sz="2800" dirty="0">
                <a:latin typeface="TimesNewRomanPSMT" charset="0"/>
              </a:rPr>
              <a:t> </a:t>
            </a:r>
            <a:r>
              <a:rPr lang="en-GB" sz="2800" dirty="0" err="1">
                <a:latin typeface="TimesNewRomanPSMT" charset="0"/>
              </a:rPr>
              <a:t>paradosso</a:t>
            </a:r>
            <a:r>
              <a:rPr lang="en-GB" sz="2800" dirty="0">
                <a:latin typeface="TimesNewRomanPSMT" charset="0"/>
              </a:rPr>
              <a:t>: </a:t>
            </a:r>
            <a:r>
              <a:rPr lang="en-GB" sz="3600" dirty="0">
                <a:latin typeface="TimesNewRomanPSMT" charset="0"/>
              </a:rPr>
              <a:t>“</a:t>
            </a:r>
            <a:r>
              <a:rPr lang="en-GB" sz="3600" b="1" dirty="0">
                <a:latin typeface="TimesNewRomanPSMT" charset="0"/>
              </a:rPr>
              <a:t>La </a:t>
            </a:r>
            <a:r>
              <a:rPr lang="en-GB" sz="3600" b="1" dirty="0" err="1">
                <a:latin typeface="TimesNewRomanPSMT" charset="0"/>
              </a:rPr>
              <a:t>frase</a:t>
            </a:r>
            <a:r>
              <a:rPr lang="en-GB" sz="3600" b="1" dirty="0">
                <a:latin typeface="TimesNewRomanPSMT" charset="0"/>
              </a:rPr>
              <a:t> </a:t>
            </a:r>
            <a:r>
              <a:rPr lang="en-GB" sz="3600" b="1" dirty="0" err="1">
                <a:latin typeface="TimesNewRomanPSMT" charset="0"/>
              </a:rPr>
              <a:t>scritta</a:t>
            </a:r>
            <a:r>
              <a:rPr lang="en-GB" sz="3600" b="1" dirty="0">
                <a:latin typeface="TimesNewRomanPSMT" charset="0"/>
              </a:rPr>
              <a:t> </a:t>
            </a:r>
            <a:r>
              <a:rPr lang="en-GB" sz="3600" b="1" dirty="0" err="1">
                <a:latin typeface="TimesNewRomanPSMT" charset="0"/>
              </a:rPr>
              <a:t>sul</a:t>
            </a:r>
            <a:r>
              <a:rPr lang="en-GB" sz="3600" b="1" dirty="0">
                <a:latin typeface="TimesNewRomanPSMT" charset="0"/>
              </a:rPr>
              <a:t> retro è </a:t>
            </a:r>
            <a:r>
              <a:rPr lang="en-GB" sz="3600" b="1" dirty="0" err="1">
                <a:latin typeface="TimesNewRomanPSMT" charset="0"/>
              </a:rPr>
              <a:t>vera</a:t>
            </a:r>
            <a:r>
              <a:rPr lang="en-GB" sz="3600" b="1" dirty="0">
                <a:latin typeface="TimesNewRomanPSMT" charset="0"/>
              </a:rPr>
              <a:t>” e </a:t>
            </a:r>
            <a:r>
              <a:rPr lang="en-GB" sz="3600" b="1" dirty="0" err="1">
                <a:latin typeface="TimesNewRomanPSMT" charset="0"/>
              </a:rPr>
              <a:t>sul</a:t>
            </a:r>
            <a:r>
              <a:rPr lang="en-GB" sz="3600" b="1" dirty="0">
                <a:latin typeface="TimesNewRomanPSMT" charset="0"/>
              </a:rPr>
              <a:t> retro “La </a:t>
            </a:r>
            <a:r>
              <a:rPr lang="en-GB" sz="3600" b="1" dirty="0" err="1">
                <a:latin typeface="TimesNewRomanPSMT" charset="0"/>
              </a:rPr>
              <a:t>frase</a:t>
            </a:r>
            <a:r>
              <a:rPr lang="en-GB" sz="3600" b="1" dirty="0">
                <a:latin typeface="TimesNewRomanPSMT" charset="0"/>
              </a:rPr>
              <a:t> </a:t>
            </a:r>
            <a:r>
              <a:rPr lang="en-GB" sz="3600" b="1" dirty="0" err="1">
                <a:latin typeface="TimesNewRomanPSMT" charset="0"/>
              </a:rPr>
              <a:t>scritta</a:t>
            </a:r>
            <a:r>
              <a:rPr lang="en-GB" sz="3600" b="1" dirty="0">
                <a:latin typeface="TimesNewRomanPSMT" charset="0"/>
              </a:rPr>
              <a:t> </a:t>
            </a:r>
            <a:r>
              <a:rPr lang="en-GB" sz="3600" b="1" dirty="0" err="1">
                <a:latin typeface="TimesNewRomanPSMT" charset="0"/>
              </a:rPr>
              <a:t>sul</a:t>
            </a:r>
            <a:r>
              <a:rPr lang="en-GB" sz="3600" b="1" dirty="0">
                <a:latin typeface="TimesNewRomanPSMT" charset="0"/>
              </a:rPr>
              <a:t> retro è </a:t>
            </a:r>
            <a:r>
              <a:rPr lang="en-GB" sz="3600" b="1" dirty="0" err="1">
                <a:latin typeface="TimesNewRomanPSMT" charset="0"/>
              </a:rPr>
              <a:t>falsa</a:t>
            </a:r>
            <a:r>
              <a:rPr lang="en-GB" sz="3600" b="1" dirty="0">
                <a:latin typeface="TimesNewRomanPSMT" charset="0"/>
              </a:rPr>
              <a:t>”</a:t>
            </a:r>
            <a:r>
              <a:rPr lang="it-IT" sz="3600" dirty="0">
                <a:latin typeface="TimesNewRomanPSMT" charset="0"/>
              </a:rPr>
              <a:t>.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A:\z-to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24000"/>
            <a:ext cx="9144000" cy="196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600200" y="4876800"/>
            <a:ext cx="575786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/>
              <a:t>Riesce Achille a raggiungere la tartaruga, se la tartaruga parte con un po’ di vantaggio?</a:t>
            </a:r>
          </a:p>
        </p:txBody>
      </p:sp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1285875" y="285750"/>
            <a:ext cx="6310313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3200" b="1"/>
              <a:t>PARADOSSO </a:t>
            </a:r>
          </a:p>
          <a:p>
            <a:pPr algn="ctr"/>
            <a:r>
              <a:rPr lang="it-IT" sz="3200" b="1"/>
              <a:t>DI ACHILLE E LA TARTARUGA</a:t>
            </a:r>
            <a:endParaRPr lang="en-GB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A:\z-to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3088"/>
            <a:ext cx="9144000" cy="171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2"/>
          <p:cNvGrpSpPr>
            <a:grpSpLocks/>
          </p:cNvGrpSpPr>
          <p:nvPr/>
        </p:nvGrpSpPr>
        <p:grpSpPr bwMode="auto">
          <a:xfrm>
            <a:off x="136525" y="1489075"/>
            <a:ext cx="4902200" cy="1130300"/>
            <a:chOff x="86" y="938"/>
            <a:chExt cx="3088" cy="712"/>
          </a:xfrm>
        </p:grpSpPr>
        <p:sp>
          <p:nvSpPr>
            <p:cNvPr id="4130" name="Line 14"/>
            <p:cNvSpPr>
              <a:spLocks noChangeShapeType="1"/>
            </p:cNvSpPr>
            <p:nvPr/>
          </p:nvSpPr>
          <p:spPr bwMode="auto">
            <a:xfrm>
              <a:off x="192" y="1344"/>
              <a:ext cx="21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1" name="Line 15"/>
            <p:cNvSpPr>
              <a:spLocks noChangeShapeType="1"/>
            </p:cNvSpPr>
            <p:nvPr/>
          </p:nvSpPr>
          <p:spPr bwMode="auto">
            <a:xfrm>
              <a:off x="19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2" name="Line 16"/>
            <p:cNvSpPr>
              <a:spLocks noChangeShapeType="1"/>
            </p:cNvSpPr>
            <p:nvPr/>
          </p:nvSpPr>
          <p:spPr bwMode="auto">
            <a:xfrm>
              <a:off x="2352" y="124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3" name="Text Box 17"/>
            <p:cNvSpPr txBox="1">
              <a:spLocks noChangeArrowheads="1"/>
            </p:cNvSpPr>
            <p:nvPr/>
          </p:nvSpPr>
          <p:spPr bwMode="auto">
            <a:xfrm>
              <a:off x="86" y="938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i="1"/>
                <a:t>A</a:t>
              </a:r>
              <a:endParaRPr lang="en-GB" i="1"/>
            </a:p>
          </p:txBody>
        </p:sp>
        <p:sp>
          <p:nvSpPr>
            <p:cNvPr id="4134" name="Text Box 18"/>
            <p:cNvSpPr txBox="1">
              <a:spLocks noChangeArrowheads="1"/>
            </p:cNvSpPr>
            <p:nvPr/>
          </p:nvSpPr>
          <p:spPr bwMode="auto">
            <a:xfrm>
              <a:off x="2294" y="100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i="1"/>
                <a:t>T</a:t>
              </a:r>
              <a:endParaRPr lang="en-GB" i="1"/>
            </a:p>
          </p:txBody>
        </p:sp>
        <p:pic>
          <p:nvPicPr>
            <p:cNvPr id="4135" name="Picture 1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1392"/>
              <a:ext cx="24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36" name="Line 20"/>
            <p:cNvSpPr>
              <a:spLocks noChangeShapeType="1"/>
            </p:cNvSpPr>
            <p:nvPr/>
          </p:nvSpPr>
          <p:spPr bwMode="auto">
            <a:xfrm flipH="1">
              <a:off x="864" y="1536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37" name="Line 21"/>
            <p:cNvSpPr>
              <a:spLocks noChangeShapeType="1"/>
            </p:cNvSpPr>
            <p:nvPr/>
          </p:nvSpPr>
          <p:spPr bwMode="auto">
            <a:xfrm>
              <a:off x="1296" y="153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4138" name="Picture 2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592" y="1200"/>
              <a:ext cx="582" cy="2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304800" y="2895600"/>
            <a:ext cx="6496050" cy="1047750"/>
            <a:chOff x="192" y="1824"/>
            <a:chExt cx="4092" cy="660"/>
          </a:xfrm>
        </p:grpSpPr>
        <p:sp>
          <p:nvSpPr>
            <p:cNvPr id="4117" name="Line 23"/>
            <p:cNvSpPr>
              <a:spLocks noChangeShapeType="1"/>
            </p:cNvSpPr>
            <p:nvPr/>
          </p:nvSpPr>
          <p:spPr bwMode="auto">
            <a:xfrm>
              <a:off x="192" y="2160"/>
              <a:ext cx="33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18" name="Line 24"/>
            <p:cNvSpPr>
              <a:spLocks noChangeShapeType="1"/>
            </p:cNvSpPr>
            <p:nvPr/>
          </p:nvSpPr>
          <p:spPr bwMode="auto">
            <a:xfrm>
              <a:off x="192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19" name="Line 25"/>
            <p:cNvSpPr>
              <a:spLocks noChangeShapeType="1"/>
            </p:cNvSpPr>
            <p:nvPr/>
          </p:nvSpPr>
          <p:spPr bwMode="auto">
            <a:xfrm>
              <a:off x="2352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0" name="Text Box 26"/>
            <p:cNvSpPr txBox="1">
              <a:spLocks noChangeArrowheads="1"/>
            </p:cNvSpPr>
            <p:nvPr/>
          </p:nvSpPr>
          <p:spPr bwMode="auto">
            <a:xfrm>
              <a:off x="3360" y="1824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i="1"/>
                <a:t>T</a:t>
              </a:r>
              <a:endParaRPr lang="en-GB" i="1"/>
            </a:p>
          </p:txBody>
        </p:sp>
        <p:pic>
          <p:nvPicPr>
            <p:cNvPr id="4121" name="Picture 2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2190"/>
              <a:ext cx="24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22" name="Line 28"/>
            <p:cNvSpPr>
              <a:spLocks noChangeShapeType="1"/>
            </p:cNvSpPr>
            <p:nvPr/>
          </p:nvSpPr>
          <p:spPr bwMode="auto">
            <a:xfrm flipH="1">
              <a:off x="864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3" name="Line 29"/>
            <p:cNvSpPr>
              <a:spLocks noChangeShapeType="1"/>
            </p:cNvSpPr>
            <p:nvPr/>
          </p:nvSpPr>
          <p:spPr bwMode="auto">
            <a:xfrm>
              <a:off x="1296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4" name="Line 30"/>
            <p:cNvSpPr>
              <a:spLocks noChangeShapeType="1"/>
            </p:cNvSpPr>
            <p:nvPr/>
          </p:nvSpPr>
          <p:spPr bwMode="auto">
            <a:xfrm>
              <a:off x="3504" y="206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5" name="Text Box 31"/>
            <p:cNvSpPr txBox="1">
              <a:spLocks noChangeArrowheads="1"/>
            </p:cNvSpPr>
            <p:nvPr/>
          </p:nvSpPr>
          <p:spPr bwMode="auto">
            <a:xfrm>
              <a:off x="2208" y="1824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i="1"/>
                <a:t>A</a:t>
              </a:r>
              <a:endParaRPr lang="en-GB" i="1"/>
            </a:p>
          </p:txBody>
        </p:sp>
        <p:sp>
          <p:nvSpPr>
            <p:cNvPr id="4126" name="Line 32"/>
            <p:cNvSpPr>
              <a:spLocks noChangeShapeType="1"/>
            </p:cNvSpPr>
            <p:nvPr/>
          </p:nvSpPr>
          <p:spPr bwMode="auto">
            <a:xfrm flipH="1">
              <a:off x="2640" y="2352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27" name="Line 33"/>
            <p:cNvSpPr>
              <a:spLocks noChangeShapeType="1"/>
            </p:cNvSpPr>
            <p:nvPr/>
          </p:nvSpPr>
          <p:spPr bwMode="auto">
            <a:xfrm>
              <a:off x="3120" y="235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4128" name="Picture 3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2" y="2208"/>
              <a:ext cx="27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29" name="Picture 3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032" y="2064"/>
              <a:ext cx="252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304800" y="4267200"/>
            <a:ext cx="6858000" cy="1143000"/>
            <a:chOff x="192" y="2640"/>
            <a:chExt cx="4320" cy="720"/>
          </a:xfrm>
        </p:grpSpPr>
        <p:sp>
          <p:nvSpPr>
            <p:cNvPr id="4103" name="Line 37"/>
            <p:cNvSpPr>
              <a:spLocks noChangeShapeType="1"/>
            </p:cNvSpPr>
            <p:nvPr/>
          </p:nvSpPr>
          <p:spPr bwMode="auto">
            <a:xfrm>
              <a:off x="192" y="29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4" name="Line 38"/>
            <p:cNvSpPr>
              <a:spLocks noChangeShapeType="1"/>
            </p:cNvSpPr>
            <p:nvPr/>
          </p:nvSpPr>
          <p:spPr bwMode="auto">
            <a:xfrm>
              <a:off x="2352" y="29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4105" name="Picture 4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56" y="3066"/>
              <a:ext cx="246" cy="25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06" name="Line 41"/>
            <p:cNvSpPr>
              <a:spLocks noChangeShapeType="1"/>
            </p:cNvSpPr>
            <p:nvPr/>
          </p:nvSpPr>
          <p:spPr bwMode="auto">
            <a:xfrm flipH="1">
              <a:off x="864" y="32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7" name="Line 42"/>
            <p:cNvSpPr>
              <a:spLocks noChangeShapeType="1"/>
            </p:cNvSpPr>
            <p:nvPr/>
          </p:nvSpPr>
          <p:spPr bwMode="auto">
            <a:xfrm>
              <a:off x="1296" y="32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8" name="Line 43"/>
            <p:cNvSpPr>
              <a:spLocks noChangeShapeType="1"/>
            </p:cNvSpPr>
            <p:nvPr/>
          </p:nvSpPr>
          <p:spPr bwMode="auto">
            <a:xfrm>
              <a:off x="3504" y="294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09" name="Text Box 44"/>
            <p:cNvSpPr txBox="1">
              <a:spLocks noChangeArrowheads="1"/>
            </p:cNvSpPr>
            <p:nvPr/>
          </p:nvSpPr>
          <p:spPr bwMode="auto">
            <a:xfrm>
              <a:off x="3408" y="2640"/>
              <a:ext cx="23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i="1"/>
                <a:t>A</a:t>
              </a:r>
              <a:endParaRPr lang="en-GB" i="1"/>
            </a:p>
          </p:txBody>
        </p:sp>
        <p:sp>
          <p:nvSpPr>
            <p:cNvPr id="4110" name="Line 45"/>
            <p:cNvSpPr>
              <a:spLocks noChangeShapeType="1"/>
            </p:cNvSpPr>
            <p:nvPr/>
          </p:nvSpPr>
          <p:spPr bwMode="auto">
            <a:xfrm flipH="1">
              <a:off x="2640" y="3228"/>
              <a:ext cx="19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11" name="Line 46"/>
            <p:cNvSpPr>
              <a:spLocks noChangeShapeType="1"/>
            </p:cNvSpPr>
            <p:nvPr/>
          </p:nvSpPr>
          <p:spPr bwMode="auto">
            <a:xfrm>
              <a:off x="3120" y="3228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4112" name="Picture 4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832" y="3084"/>
              <a:ext cx="270" cy="2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113" name="Line 48"/>
            <p:cNvSpPr>
              <a:spLocks noChangeShapeType="1"/>
            </p:cNvSpPr>
            <p:nvPr/>
          </p:nvSpPr>
          <p:spPr bwMode="auto">
            <a:xfrm>
              <a:off x="192" y="3024"/>
              <a:ext cx="39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4114" name="Text Box 49"/>
            <p:cNvSpPr txBox="1">
              <a:spLocks noChangeArrowheads="1"/>
            </p:cNvSpPr>
            <p:nvPr/>
          </p:nvSpPr>
          <p:spPr bwMode="auto">
            <a:xfrm>
              <a:off x="3984" y="26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i="1"/>
                <a:t>T</a:t>
              </a:r>
              <a:endParaRPr lang="en-GB" i="1"/>
            </a:p>
          </p:txBody>
        </p:sp>
        <p:sp>
          <p:nvSpPr>
            <p:cNvPr id="4115" name="Line 50"/>
            <p:cNvSpPr>
              <a:spLocks noChangeShapeType="1"/>
            </p:cNvSpPr>
            <p:nvPr/>
          </p:nvSpPr>
          <p:spPr bwMode="auto">
            <a:xfrm>
              <a:off x="4128" y="292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it-IT"/>
            </a:p>
          </p:txBody>
        </p:sp>
        <p:pic>
          <p:nvPicPr>
            <p:cNvPr id="4116" name="Picture 51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320" y="2928"/>
              <a:ext cx="192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6" name="CasellaDiTesto 45"/>
          <p:cNvSpPr txBox="1"/>
          <p:nvPr/>
        </p:nvSpPr>
        <p:spPr>
          <a:xfrm>
            <a:off x="5929313" y="928688"/>
            <a:ext cx="2786062" cy="15700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r">
              <a:defRPr/>
            </a:pPr>
            <a:r>
              <a:rPr lang="it-IT" dirty="0"/>
              <a:t>Diciamo che Achille va al doppio della velocità della </a:t>
            </a:r>
            <a:r>
              <a:rPr lang="it-IT" dirty="0" err="1"/>
              <a:t>tartaruga…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63" y="1143000"/>
            <a:ext cx="3810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57188" y="357188"/>
            <a:ext cx="8516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i="1"/>
              <a:t>PRIMO PARADOSSO </a:t>
            </a:r>
          </a:p>
          <a:p>
            <a:pPr algn="ctr"/>
            <a:r>
              <a:rPr lang="it-IT" b="1" i="1"/>
              <a:t>CONTRO IL MOVIMENTO (Paradosso del mediano)</a:t>
            </a:r>
            <a:endParaRPr lang="en-GB" b="1" i="1"/>
          </a:p>
        </p:txBody>
      </p:sp>
      <p:pic>
        <p:nvPicPr>
          <p:cNvPr id="6147" name="Picture 8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2286000"/>
            <a:ext cx="8358188" cy="268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 descr="E:\donatelli\Holliebenj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88" y="1571625"/>
            <a:ext cx="3048000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CasellaDiTesto 12"/>
          <p:cNvSpPr txBox="1">
            <a:spLocks noChangeArrowheads="1"/>
          </p:cNvSpPr>
          <p:nvPr/>
        </p:nvSpPr>
        <p:spPr bwMode="auto">
          <a:xfrm>
            <a:off x="642938" y="5715000"/>
            <a:ext cx="7858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/>
              <a:t>E’ IMPOSSIBILE ARRIVARE DA UNA PARTE ALL’ALTRA DI UNO STADIO!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57188" y="357188"/>
            <a:ext cx="85169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b="1" i="1"/>
              <a:t>PRIMO PARADOSSO </a:t>
            </a:r>
          </a:p>
          <a:p>
            <a:pPr algn="ctr"/>
            <a:r>
              <a:rPr lang="it-IT" b="1" i="1"/>
              <a:t>CONTRO IL MOVIMENTO (Paradosso del mediano)</a:t>
            </a:r>
            <a:endParaRPr lang="en-GB" b="1" i="1"/>
          </a:p>
        </p:txBody>
      </p:sp>
      <p:sp>
        <p:nvSpPr>
          <p:cNvPr id="7171" name="Rettangolo 9"/>
          <p:cNvSpPr>
            <a:spLocks noChangeArrowheads="1"/>
          </p:cNvSpPr>
          <p:nvPr/>
        </p:nvSpPr>
        <p:spPr bwMode="auto">
          <a:xfrm>
            <a:off x="1000125" y="1905000"/>
            <a:ext cx="7286625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GB" sz="2800" i="1">
                <a:latin typeface="Calibri" pitchFamily="34" charset="0"/>
                <a:cs typeface="Calibri" pitchFamily="34" charset="0"/>
              </a:rPr>
              <a:t>Non si può giungere all'estremità di uno stadio senza prima aver raggiunto </a:t>
            </a:r>
            <a:r>
              <a:rPr lang="en-GB" sz="2800" b="1" i="1">
                <a:latin typeface="Calibri" pitchFamily="34" charset="0"/>
                <a:cs typeface="Calibri" pitchFamily="34" charset="0"/>
              </a:rPr>
              <a:t>la metà </a:t>
            </a:r>
            <a:r>
              <a:rPr lang="en-GB" sz="2800" i="1">
                <a:latin typeface="Calibri" pitchFamily="34" charset="0"/>
                <a:cs typeface="Calibri" pitchFamily="34" charset="0"/>
              </a:rPr>
              <a:t>di esso. </a:t>
            </a:r>
          </a:p>
          <a:p>
            <a:pPr algn="just"/>
            <a:r>
              <a:rPr lang="en-GB" sz="2800" i="1">
                <a:latin typeface="Calibri" pitchFamily="34" charset="0"/>
                <a:cs typeface="Calibri" pitchFamily="34" charset="0"/>
              </a:rPr>
              <a:t>Ma prima di raggiungerla si dovrà raggiungere la </a:t>
            </a:r>
            <a:r>
              <a:rPr lang="en-GB" sz="2800" b="1" i="1">
                <a:latin typeface="Calibri" pitchFamily="34" charset="0"/>
                <a:cs typeface="Calibri" pitchFamily="34" charset="0"/>
              </a:rPr>
              <a:t>metà della metà </a:t>
            </a:r>
            <a:r>
              <a:rPr lang="en-GB" sz="2800" i="1">
                <a:latin typeface="Calibri" pitchFamily="34" charset="0"/>
                <a:cs typeface="Calibri" pitchFamily="34" charset="0"/>
              </a:rPr>
              <a:t>e così via.</a:t>
            </a:r>
          </a:p>
          <a:p>
            <a:pPr algn="just"/>
            <a:r>
              <a:rPr lang="en-GB" sz="2800" i="1">
                <a:latin typeface="Calibri" pitchFamily="34" charset="0"/>
                <a:cs typeface="Calibri" pitchFamily="34" charset="0"/>
              </a:rPr>
              <a:t>Quindi, è proprio impossibile arrivare in fondo!</a:t>
            </a:r>
            <a:endParaRPr lang="en-GB" sz="280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172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1000125" y="4714875"/>
            <a:ext cx="7089775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asellaDiTesto 1"/>
          <p:cNvSpPr txBox="1">
            <a:spLocks noChangeArrowheads="1"/>
          </p:cNvSpPr>
          <p:nvPr/>
        </p:nvSpPr>
        <p:spPr bwMode="auto">
          <a:xfrm>
            <a:off x="1785938" y="642938"/>
            <a:ext cx="59293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b="1"/>
              <a:t>QUALCHE ALTRO PARADOSSO…</a:t>
            </a:r>
          </a:p>
        </p:txBody>
      </p:sp>
      <p:pic>
        <p:nvPicPr>
          <p:cNvPr id="8195" name="Picture 2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357313"/>
            <a:ext cx="5357813" cy="502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357188" y="785813"/>
            <a:ext cx="640556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200" b="1">
                <a:latin typeface="Calibri" pitchFamily="34" charset="0"/>
                <a:cs typeface="Calibri" pitchFamily="34" charset="0"/>
              </a:rPr>
              <a:t>IL PARADOSSO DELL’INSEGNANTE</a:t>
            </a:r>
          </a:p>
          <a:p>
            <a:pPr algn="just">
              <a:spcBef>
                <a:spcPct val="50000"/>
              </a:spcBef>
            </a:pPr>
            <a:r>
              <a:rPr lang="en-GB" sz="3200">
                <a:latin typeface="Calibri" pitchFamily="34" charset="0"/>
                <a:cs typeface="Calibri" pitchFamily="34" charset="0"/>
              </a:rPr>
              <a:t>Un’insegnante annuncia agli alunni: “La prossima settimana vi darò un</a:t>
            </a:r>
            <a:r>
              <a:rPr lang="it-IT" sz="3200">
                <a:latin typeface="Calibri" pitchFamily="34" charset="0"/>
                <a:cs typeface="Calibri" pitchFamily="34" charset="0"/>
              </a:rPr>
              <a:t> </a:t>
            </a:r>
            <a:r>
              <a:rPr lang="en-GB" sz="3200">
                <a:latin typeface="Calibri" pitchFamily="34" charset="0"/>
                <a:cs typeface="Calibri" pitchFamily="34" charset="0"/>
              </a:rPr>
              <a:t>compito in classe ma non saprete in che giorno”.</a:t>
            </a:r>
          </a:p>
          <a:p>
            <a:pPr algn="just">
              <a:spcBef>
                <a:spcPct val="50000"/>
              </a:spcBef>
            </a:pPr>
            <a:r>
              <a:rPr lang="en-GB" sz="3200">
                <a:latin typeface="Calibri" pitchFamily="34" charset="0"/>
                <a:cs typeface="Calibri" pitchFamily="34" charset="0"/>
              </a:rPr>
              <a:t>Uno studente fa notare che hanno lezione con la professoressa il lunedì, il</a:t>
            </a:r>
            <a:r>
              <a:rPr lang="it-IT" sz="3200">
                <a:latin typeface="Calibri" pitchFamily="34" charset="0"/>
                <a:cs typeface="Calibri" pitchFamily="34" charset="0"/>
              </a:rPr>
              <a:t> </a:t>
            </a:r>
            <a:r>
              <a:rPr lang="en-GB" sz="3200">
                <a:latin typeface="Calibri" pitchFamily="34" charset="0"/>
                <a:cs typeface="Calibri" pitchFamily="34" charset="0"/>
              </a:rPr>
              <a:t>mercoledì e il venerdì e giunge a dire che il compito non si farà. Perché?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5334000" y="4237038"/>
            <a:ext cx="3006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b="1">
                <a:solidFill>
                  <a:schemeClr val="bg1"/>
                </a:solidFill>
                <a:latin typeface="Comic Sans MS" pitchFamily="66" charset="0"/>
              </a:rPr>
              <a:t>Compito a sorpresa</a:t>
            </a:r>
            <a:endParaRPr lang="en-GB" b="1">
              <a:solidFill>
                <a:schemeClr val="bg1"/>
              </a:solidFill>
              <a:latin typeface="Comic Sans MS" pitchFamily="66" charset="0"/>
            </a:endParaRPr>
          </a:p>
        </p:txBody>
      </p:sp>
      <p:pic>
        <p:nvPicPr>
          <p:cNvPr id="9220" name="Picture 9" descr="Visualizza immagine di origine"/>
          <p:cNvPicPr>
            <a:picLocks noChangeAspect="1" noChangeArrowheads="1"/>
          </p:cNvPicPr>
          <p:nvPr/>
        </p:nvPicPr>
        <p:blipFill>
          <a:blip r:embed="rId2" cstate="print"/>
          <a:srcRect l="5525" t="17606" r="50275" b="15492"/>
          <a:stretch>
            <a:fillRect/>
          </a:stretch>
        </p:blipFill>
        <p:spPr bwMode="auto">
          <a:xfrm>
            <a:off x="6858000" y="2071688"/>
            <a:ext cx="2286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ttangolo 1"/>
          <p:cNvSpPr>
            <a:spLocks noChangeArrowheads="1"/>
          </p:cNvSpPr>
          <p:nvPr/>
        </p:nvSpPr>
        <p:spPr bwMode="auto">
          <a:xfrm>
            <a:off x="642938" y="796925"/>
            <a:ext cx="7858125" cy="551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it-IT" sz="3200" b="1">
                <a:latin typeface="Calibri" pitchFamily="34" charset="0"/>
                <a:cs typeface="Calibri" pitchFamily="34" charset="0"/>
              </a:rPr>
              <a:t>SOLUZIONE…</a:t>
            </a:r>
            <a:r>
              <a:rPr lang="it-IT" sz="320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it-IT" sz="3200">
                <a:latin typeface="Calibri" pitchFamily="34" charset="0"/>
                <a:cs typeface="Calibri" pitchFamily="34" charset="0"/>
              </a:rPr>
              <a:t>Se passano i primi due giorni, i ragazzi sapranno che il compito ci sarà venerdì, quindi per la premessa dell’insegnante bisogna escludere l’ultimo giorno; </a:t>
            </a:r>
          </a:p>
          <a:p>
            <a:r>
              <a:rPr lang="it-IT" sz="3200">
                <a:latin typeface="Calibri" pitchFamily="34" charset="0"/>
                <a:cs typeface="Calibri" pitchFamily="34" charset="0"/>
              </a:rPr>
              <a:t>se passa lunedì, rimane solo il mercoledì (avendo già escluso il Venerdì) e dunque è escluso anche questo giorno; </a:t>
            </a:r>
          </a:p>
          <a:p>
            <a:r>
              <a:rPr lang="it-IT" sz="3200">
                <a:latin typeface="Calibri" pitchFamily="34" charset="0"/>
                <a:cs typeface="Calibri" pitchFamily="34" charset="0"/>
              </a:rPr>
              <a:t>a questo punto resta solo il lunedì, che è prevedibile, e pertanto non ci sono giorni per fare il compito a sorpresa.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395</TotalTime>
  <Words>502</Words>
  <Application>Microsoft Office PowerPoint</Application>
  <PresentationFormat>Presentazione su schermo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5" baseType="lpstr">
      <vt:lpstr>Default Design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  Un coccodrillo cattura un bambino per mangiarlo e dice alla sua mamma: “se indovini ciò che voglio fare a tuo figlio, te lo ridarò;  se sbagli, non lo rivedrai più”.  La donna risponde:  “ Tu hai intenzione di mangiare mio figlio” Cosa può fare il coccodrillo?</vt:lpstr>
      <vt:lpstr>Diapositiva 13</vt:lpstr>
      <vt:lpstr>Diapositiva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DellìOmodarme</dc:creator>
  <cp:lastModifiedBy>simone.dell@libero.it</cp:lastModifiedBy>
  <cp:revision>22</cp:revision>
  <dcterms:created xsi:type="dcterms:W3CDTF">1601-01-01T00:00:00Z</dcterms:created>
  <dcterms:modified xsi:type="dcterms:W3CDTF">2021-10-21T12:40:58Z</dcterms:modified>
</cp:coreProperties>
</file>